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9" r:id="rId3"/>
    <p:sldId id="293" r:id="rId4"/>
    <p:sldId id="294" r:id="rId5"/>
    <p:sldId id="290" r:id="rId6"/>
    <p:sldId id="318" r:id="rId7"/>
    <p:sldId id="295" r:id="rId8"/>
    <p:sldId id="296" r:id="rId9"/>
    <p:sldId id="298" r:id="rId10"/>
    <p:sldId id="301" r:id="rId11"/>
    <p:sldId id="304" r:id="rId12"/>
    <p:sldId id="305" r:id="rId13"/>
    <p:sldId id="306" r:id="rId14"/>
    <p:sldId id="307" r:id="rId15"/>
    <p:sldId id="309" r:id="rId16"/>
    <p:sldId id="312" r:id="rId17"/>
    <p:sldId id="310" r:id="rId18"/>
    <p:sldId id="313" r:id="rId19"/>
    <p:sldId id="314" r:id="rId20"/>
    <p:sldId id="315" r:id="rId21"/>
    <p:sldId id="311" r:id="rId22"/>
    <p:sldId id="316" r:id="rId23"/>
    <p:sldId id="279" r:id="rId24"/>
  </p:sldIdLst>
  <p:sldSz cx="9144000" cy="6858000" type="screen4x3"/>
  <p:notesSz cx="6669088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74D3B6-C7F0-4A90-A775-AD9D342615DE}">
          <p14:sldIdLst>
            <p14:sldId id="256"/>
            <p14:sldId id="289"/>
            <p14:sldId id="293"/>
            <p14:sldId id="294"/>
            <p14:sldId id="290"/>
            <p14:sldId id="318"/>
            <p14:sldId id="295"/>
            <p14:sldId id="296"/>
            <p14:sldId id="298"/>
            <p14:sldId id="301"/>
            <p14:sldId id="304"/>
            <p14:sldId id="305"/>
            <p14:sldId id="306"/>
            <p14:sldId id="307"/>
            <p14:sldId id="309"/>
            <p14:sldId id="312"/>
            <p14:sldId id="310"/>
            <p14:sldId id="313"/>
            <p14:sldId id="314"/>
            <p14:sldId id="315"/>
            <p14:sldId id="311"/>
            <p14:sldId id="316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0888A3-A92E-5C4A-6892-E86EB337CBED}" name="Andrijana Dimitrijevic" initials="AD" userId="Andrijana Dimitrijevic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264779"/>
    <a:srgbClr val="003366"/>
    <a:srgbClr val="000066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5226" autoAdjust="0"/>
  </p:normalViewPr>
  <p:slideViewPr>
    <p:cSldViewPr>
      <p:cViewPr varScale="1">
        <p:scale>
          <a:sx n="82" d="100"/>
          <a:sy n="82" d="100"/>
        </p:scale>
        <p:origin x="15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F13977-6623-9AA8-C58D-799BB338D8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algn="r"/>
            <a:endParaRPr lang="sr-Latn-R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601E6-50FE-D42E-D07E-DA6BFFDEB3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64763-490D-45B4-9DF6-51FFFBBF4614}" type="datetimeFigureOut">
              <a:rPr lang="sr-Latn-RS" smtClean="0"/>
              <a:t>4.12.2023.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7FEF8C-80B5-0B52-166B-D5BF0E8FB3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algn="ctr"/>
            <a:endParaRPr lang="sr-Latn-R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C8262-A7AF-0B04-7A46-71E73C5A32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6D6D7-43CF-4A3E-B182-4D643FF88CC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6876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DEA07-EA75-44CB-AEB4-6478D9F06B1B}" type="datetimeFigureOut">
              <a:rPr lang="sr-Latn-RS" smtClean="0"/>
              <a:t>4.12.2023.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962F0-EB9E-4466-8223-50F966A3B46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672480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A19EF-6281-DC35-6040-8EBAF3EA7D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EAB662C-3D4C-5B8B-4DBD-20DF15E2D1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01546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F5676-B938-9B7F-B362-DF8F7180CD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0C28A71-1606-8AEF-D05D-79161CC91A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7591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F8A0D-F466-20AE-6E9F-0662E97E00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432F37E-AB25-8319-A5FF-6DF69B8FCF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95734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4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0E20-C87C-1A3A-F431-8FC81D2D2F2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73F2549-E70E-07F1-6D06-AA919EA271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27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5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7ACAF-3F67-F20F-5AFE-18CF7C8C30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01BF05C-DC74-0C46-9A56-EB2D3E25BB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97585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6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7ACAF-3F67-F20F-5AFE-18CF7C8C30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01BF05C-DC74-0C46-9A56-EB2D3E25BB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56195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7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2CA93-8C29-C86E-C10F-B395792BF1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F614CC6-1B3D-B3C4-6245-A1A123B1CE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77134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8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4A02E-C7B3-DCFE-DE2F-CBA2061CAE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B2A5C4E-EF39-08B3-08CC-C887EBA9A9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6313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9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52263-3AF6-A333-9AE9-3F8F2F1B9A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8617BC7-EAA6-73B6-6AEF-86DBCC49FC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09967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10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7E5B5-DC5C-1852-9E41-B06E26D11D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F6D6A7D-04C7-0C44-9F72-37A1462E99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76759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1A3D9-7785-BAA9-A93E-5506152D16D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DA82F12-4132-1F25-099F-05A6A1A18F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28439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3EA04-4837-E764-E36F-5382CD07A8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6CDC5D3-56A3-2388-110C-864DB6CC78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85042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7C7B4-6FA6-4D55-DE6E-025EC22CD14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F8ADFCF-D769-0E6B-1E11-256A942578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75302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14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FA13-4DEF-9B50-803D-62627921AF3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0AC3F37-DE56-2DD8-7F74-1CDAC14134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3812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15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8F6E8-B293-6776-E3F8-3E72E1DC25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45F43C9-CDED-5F36-396C-D00E30ABF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0143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16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38BDA-5314-02EB-C0B0-A9B0404B68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604A049-8551-4DA0-2583-A766FDA047C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174068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17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5A31A-8D79-E719-8F8B-237603F782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2630041-5F72-8801-31AC-031C246C65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63429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18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B998-0451-A44C-B8F5-730E06B764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0F46834-4AB1-7F32-F2B2-C00090BE9E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34587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19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98AD6-D285-C53B-16CC-F3A91A59FF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A1CFE64-B105-8539-2875-1FBC631CEA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38602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20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1A84F-A817-B0D4-2C43-98899B2B63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D0A3534-308E-E656-9701-7632CD5938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54254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21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BE2D-25A9-9F19-EBCC-3C97F15F51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AFEF3B8-E30E-86FA-B826-1246D89D9D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66927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22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C0646-AF83-944C-7DE4-60A26823D72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47D5045-40FE-9E14-D33E-EAEF372399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60806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962F0-EB9E-4466-8223-50F966A3B462}" type="slidenum">
              <a:rPr lang="sr-Latn-RS" smtClean="0"/>
              <a:t>23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3CC5A-B674-FEB2-77E7-67BA76D50A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44C736F-894E-4C8A-1181-05992C94F2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</p:spPr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3235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>
            <a:extLst>
              <a:ext uri="{FF2B5EF4-FFF2-40B4-BE49-F238E27FC236}">
                <a16:creationId xmlns:a16="http://schemas.microsoft.com/office/drawing/2014/main" id="{78D553F9-C239-ACE6-D343-41B557F8ED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5">
            <a:extLst>
              <a:ext uri="{FF2B5EF4-FFF2-40B4-BE49-F238E27FC236}">
                <a16:creationId xmlns:a16="http://schemas.microsoft.com/office/drawing/2014/main" id="{75D3E9DE-8001-5CF3-6C40-23315FA9845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" y="5257800"/>
            <a:ext cx="7239000" cy="1447800"/>
          </a:xfrm>
        </p:spPr>
        <p:txBody>
          <a:bodyPr anchor="b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sr-Latn-RS" noProof="0"/>
              <a:t>Click to edit Master title style</a:t>
            </a:r>
            <a:endParaRPr lang="sr-Latn-CS" altLang="sr-Latn-RS" noProof="0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F40D663A-7278-DF70-1889-523A4F1CBE84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200" y="18288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  <a:latin typeface="Tahoma" panose="020B0604030504040204" pitchFamily="34" charset="0"/>
              </a:defRPr>
            </a:lvl1pPr>
          </a:lstStyle>
          <a:p>
            <a:pPr lvl="0"/>
            <a:r>
              <a:rPr lang="en-US" altLang="sr-Latn-RS" noProof="0"/>
              <a:t>Click to edit Master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A45695-9F2F-38C0-A5FF-269C6E5EB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200" y="6400800"/>
            <a:ext cx="6629400" cy="320675"/>
          </a:xfrm>
        </p:spPr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sr-Latn-R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57E14-7184-A989-81BE-208F1262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F6BAF-BE2F-71D8-1115-3CD735AA4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3D74F-3C68-9BD2-70E5-309F3CBBA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CA749-EBFD-686A-BAA6-E07E40886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58C9C-1FD3-D991-412D-9E4FCE54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54D5D-313E-4DCE-9734-77835D96931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432612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DBED8-4677-4DE8-6A57-A41BE5145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92816-FE37-7621-857A-368296E7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B147A-4E31-8792-D1DF-09392947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78661-9B33-496A-A256-C61407D2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C671F-EB72-5846-4704-AFB078492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C47EE-9469-4BB7-9096-6A6D63164F3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2625560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0BFF5-27D0-C31A-CB5B-6BF675B3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A1E47-28B3-44F2-A53E-D48CEBA4BC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200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A7BE3-CA13-8543-A303-FD4CC1C37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1371600"/>
            <a:ext cx="32004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70997-EF3D-137B-4BD9-CD8FE6EA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447CB-B7D9-B9BB-AF42-644DF3D0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2E0FF-5570-DBCC-D1A0-DC2E0855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046BB-AC8D-45DC-8164-CDF4A5E975B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1748310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AA48-B454-8DE7-909F-7B1CAA7A8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882B78-17AD-6190-9D99-EB8ED354F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7CBB0-A123-569E-93E0-1470AA170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49696-3E96-5C34-53A4-FD4F8874B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B4102D-0595-DD56-F768-A12566A69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31E630-09F6-4B22-EA17-99E76953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973118-1115-C932-BF02-1A9BBAAB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77B2AA-F2FA-B1E6-E2AD-B80688D8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D6550-1F1A-419D-9864-5E9B5C260E4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60390533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4BCD-5922-181C-AA25-21802D08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3BCFA-AD4B-D83A-10C5-FDCC41742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CA6FB-0CBF-1C94-5F5D-0304A0C9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C5842-AA3F-9548-FFD6-2378F5D5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41449-71AC-48C4-B012-F6E3FD7C916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4756741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ACE8B4-7944-1906-A6D6-65C179A1B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7552D-D419-53EE-96E5-3E1C5FE14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F4962-1563-CDB9-A363-C83D44AB7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C09B2-16B2-44FB-A0D5-97768BC76F2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333848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8912-28BE-4903-F229-6EE7AF58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A19A1-9560-6990-EB3C-D02FBE929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0F828-8E2E-499C-2FCF-ABFCF1B11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DC715-4D88-11F0-5B44-D24CEF4A9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F26974-F79A-27DB-9F45-F549FC9A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96921-48C1-75D2-27A7-8C8632A4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7BDA4-B85C-4A25-9159-9D0DA17D494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5992559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A92D-C60D-5C2D-5B0C-64B24B678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D5465-6907-E9CF-E901-6A9423769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CE8AC-4549-ACE8-7CBA-AAFDC4C5D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09879-B8C3-901C-4B1D-90F0DE9C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B9610-7C2A-E97A-049E-F94DAC55D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DEE3B-BE2B-16F8-2B7D-4F25ACD68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BACBB-2AEB-4CEF-8D57-4D770EA3B07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923673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F593F-86E2-D926-4BB4-223AD961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980AC-1C62-5549-A4F1-56AFEA034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447E2-FC83-2D48-DEA2-C8A1B934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A4073-32A2-E832-5F1B-ABF8082C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D06D5-CB12-92A7-4AF9-F22574E0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D6446-CAD1-4C0A-8948-9E7195214F1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700010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837B78-85C1-1DD7-46C0-A75DF68A4E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96100" y="0"/>
            <a:ext cx="224790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A1DD5-38B4-2A39-5119-34391C9C1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59130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C4ACD-3F9C-C78A-898F-0DFAA0D92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14BE0-8C2A-EDE7-6EC3-AEEEE808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6071D-347D-39FB-4362-E442F715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CCD29-2C9D-43DD-A7E9-EA242E2AEA5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469712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>
            <a:extLst>
              <a:ext uri="{FF2B5EF4-FFF2-40B4-BE49-F238E27FC236}">
                <a16:creationId xmlns:a16="http://schemas.microsoft.com/office/drawing/2014/main" id="{6F7250C6-223E-2674-7733-567A94E302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Rectangle 18">
            <a:extLst>
              <a:ext uri="{FF2B5EF4-FFF2-40B4-BE49-F238E27FC236}">
                <a16:creationId xmlns:a16="http://schemas.microsoft.com/office/drawing/2014/main" id="{C7AB32F6-97D1-5518-F9AA-B63BB95251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0"/>
            <a:ext cx="7239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Cyrl-CS" altLang="sr-Latn-RS"/>
              <a:t>Наслов слајда</a:t>
            </a:r>
            <a:endParaRPr lang="en-US" altLang="sr-Latn-RS"/>
          </a:p>
        </p:txBody>
      </p:sp>
      <p:sp>
        <p:nvSpPr>
          <p:cNvPr id="1043" name="Rectangle 19">
            <a:extLst>
              <a:ext uri="{FF2B5EF4-FFF2-40B4-BE49-F238E27FC236}">
                <a16:creationId xmlns:a16="http://schemas.microsoft.com/office/drawing/2014/main" id="{C9A51483-3B77-AA8D-07F1-AA5CD842E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6553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  <a:endParaRPr lang="sr-Latn-CS" altLang="sr-Latn-RS"/>
          </a:p>
        </p:txBody>
      </p:sp>
      <p:sp>
        <p:nvSpPr>
          <p:cNvPr id="1048" name="Rectangle 24">
            <a:extLst>
              <a:ext uri="{FF2B5EF4-FFF2-40B4-BE49-F238E27FC236}">
                <a16:creationId xmlns:a16="http://schemas.microsoft.com/office/drawing/2014/main" id="{EFDE9A96-407F-6687-C09B-0DE43EC5E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553200"/>
            <a:ext cx="38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/>
            <a:fld id="{8E23CB2D-A22F-44C8-AA73-AABC1D213DE1}" type="slidenum">
              <a:rPr lang="en-US" altLang="sr-Latn-RS" sz="1200">
                <a:solidFill>
                  <a:srgbClr val="DDDDDD"/>
                </a:solidFill>
              </a:rPr>
              <a:pPr algn="r"/>
              <a:t>‹#›</a:t>
            </a:fld>
            <a:endParaRPr lang="en-US" altLang="sr-Latn-RS" sz="1200">
              <a:solidFill>
                <a:srgbClr val="DDDDDD"/>
              </a:solidFill>
            </a:endParaRPr>
          </a:p>
        </p:txBody>
      </p:sp>
      <p:sp>
        <p:nvSpPr>
          <p:cNvPr id="1050" name="Rectangle 26">
            <a:extLst>
              <a:ext uri="{FF2B5EF4-FFF2-40B4-BE49-F238E27FC236}">
                <a16:creationId xmlns:a16="http://schemas.microsoft.com/office/drawing/2014/main" id="{3D5072A8-AFE9-F9F4-225D-7E374618A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5532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sr-Latn-RS" sz="1200">
              <a:solidFill>
                <a:srgbClr val="DDDDDD"/>
              </a:solidFill>
              <a:latin typeface="Arial" panose="020B0604020202020204" pitchFamily="34" charset="0"/>
            </a:endParaRPr>
          </a:p>
        </p:txBody>
      </p:sp>
      <p:sp>
        <p:nvSpPr>
          <p:cNvPr id="1051" name="Rectangle 27">
            <a:extLst>
              <a:ext uri="{FF2B5EF4-FFF2-40B4-BE49-F238E27FC236}">
                <a16:creationId xmlns:a16="http://schemas.microsoft.com/office/drawing/2014/main" id="{2BC5875D-5105-789A-316A-E5689204FC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81800" y="6400800"/>
            <a:ext cx="15240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sr-Latn-RS"/>
          </a:p>
        </p:txBody>
      </p:sp>
      <p:sp>
        <p:nvSpPr>
          <p:cNvPr id="1052" name="Rectangle 28">
            <a:extLst>
              <a:ext uri="{FF2B5EF4-FFF2-40B4-BE49-F238E27FC236}">
                <a16:creationId xmlns:a16="http://schemas.microsoft.com/office/drawing/2014/main" id="{661E874B-5A37-7E74-AC53-153C1A4F1F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" y="6400800"/>
            <a:ext cx="66294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i="0" u="none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endParaRPr lang="en-US" altLang="sr-Latn-RS"/>
          </a:p>
        </p:txBody>
      </p:sp>
      <p:sp>
        <p:nvSpPr>
          <p:cNvPr id="1054" name="Rectangle 30">
            <a:extLst>
              <a:ext uri="{FF2B5EF4-FFF2-40B4-BE49-F238E27FC236}">
                <a16:creationId xmlns:a16="http://schemas.microsoft.com/office/drawing/2014/main" id="{79E95715-80E1-4571-C8AA-F44C7C0E0BA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6400800"/>
            <a:ext cx="6858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617FBEA6-45FB-412E-A867-925F55944B41}" type="slidenum">
              <a:rPr lang="en-US" altLang="sr-Latn-RS"/>
              <a:pPr/>
              <a:t>‹#›</a:t>
            </a:fld>
            <a:endParaRPr lang="en-US" altLang="sr-Latn-RS"/>
          </a:p>
        </p:txBody>
      </p:sp>
      <p:sp>
        <p:nvSpPr>
          <p:cNvPr id="2" name="JS SlideHeader">
            <a:extLst>
              <a:ext uri="{FF2B5EF4-FFF2-40B4-BE49-F238E27FC236}">
                <a16:creationId xmlns:a16="http://schemas.microsoft.com/office/drawing/2014/main" id="{577EB047-0E9B-0096-6471-B593577E528B}"/>
              </a:ext>
            </a:extLst>
          </p:cNvPr>
          <p:cNvSpPr txBox="1"/>
          <p:nvPr userDrawn="1"/>
        </p:nvSpPr>
        <p:spPr>
          <a:xfrm>
            <a:off x="914400" y="63500"/>
            <a:ext cx="7315200" cy="24622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endParaRPr lang="sr-Latn-RS" sz="1000" b="0" i="0" u="non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Tahom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as.rs/umesto-rukovanja-od-sada-pozdrav-laktom-naklonom-ili-pesnicom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3A1A1A-A0D1-E2D7-581B-BBE84A1BB95B}"/>
              </a:ext>
            </a:extLst>
          </p:cNvPr>
          <p:cNvSpPr txBox="1"/>
          <p:nvPr/>
        </p:nvSpPr>
        <p:spPr>
          <a:xfrm>
            <a:off x="251520" y="1556792"/>
            <a:ext cx="864096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sr-Cyrl-RS" sz="28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algn="ctr"/>
            <a:r>
              <a:rPr lang="sr-Cyrl-RS" sz="2800" dirty="0">
                <a:solidFill>
                  <a:schemeClr val="bg1"/>
                </a:solidFill>
                <a:ea typeface="Calibri" panose="020F0502020204030204" pitchFamily="34" charset="0"/>
              </a:rPr>
              <a:t>ОДЛУК</a:t>
            </a:r>
            <a:r>
              <a:rPr lang="sr-Latn-RS" sz="2800" dirty="0">
                <a:solidFill>
                  <a:schemeClr val="bg1"/>
                </a:solidFill>
                <a:ea typeface="Calibri" panose="020F0502020204030204" pitchFamily="34" charset="0"/>
              </a:rPr>
              <a:t>A</a:t>
            </a:r>
            <a:r>
              <a:rPr lang="sr-Cyrl-RS" sz="2800" dirty="0">
                <a:solidFill>
                  <a:schemeClr val="bg1"/>
                </a:solidFill>
                <a:ea typeface="Calibri" panose="020F0502020204030204" pitchFamily="34" charset="0"/>
              </a:rPr>
              <a:t> О УСЛОВИМА И НАЧИНУ ПОВЕРАВАЊА АКТИВНОСТИ У ВЕЗИ СА ИНФОРМАЦИОНИМ СИСТЕМОМ ФИНАНСИЈСКЕ ИНСТИТУЦИЈЕ ТРЕЋИМ ЛИЦИМА</a:t>
            </a:r>
            <a:r>
              <a:rPr lang="sr-Cyrl-RS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endParaRPr lang="sr-Cyrl-RS" sz="2800" dirty="0"/>
          </a:p>
          <a:p>
            <a:pPr algn="ctr"/>
            <a:endParaRPr lang="sr-Cyrl-RS" sz="2800" dirty="0"/>
          </a:p>
          <a:p>
            <a:pPr algn="ctr"/>
            <a:endParaRPr lang="sr-Cyrl-RS" sz="2800" dirty="0"/>
          </a:p>
          <a:p>
            <a:r>
              <a:rPr lang="sr-Cyrl-RS" sz="1600" i="1" dirty="0">
                <a:solidFill>
                  <a:schemeClr val="bg1"/>
                </a:solidFill>
              </a:rPr>
              <a:t>Центар за </a:t>
            </a:r>
            <a:r>
              <a:rPr lang="sr-Cyrl-RS" sz="1600" i="1" dirty="0" err="1">
                <a:solidFill>
                  <a:schemeClr val="bg1"/>
                </a:solidFill>
              </a:rPr>
              <a:t>супервизију</a:t>
            </a:r>
            <a:r>
              <a:rPr lang="sr-Cyrl-RS" sz="1600" i="1" dirty="0">
                <a:solidFill>
                  <a:schemeClr val="bg1"/>
                </a:solidFill>
              </a:rPr>
              <a:t> информационих система</a:t>
            </a:r>
          </a:p>
          <a:p>
            <a:r>
              <a:rPr lang="sr-Cyrl-RS" sz="1600" i="1" dirty="0">
                <a:solidFill>
                  <a:schemeClr val="bg1"/>
                </a:solidFill>
              </a:rPr>
              <a:t>Радмила Ристић</a:t>
            </a:r>
          </a:p>
          <a:p>
            <a:r>
              <a:rPr lang="sr-Cyrl-RS" sz="1600" i="1" dirty="0">
                <a:solidFill>
                  <a:schemeClr val="bg1"/>
                </a:solidFill>
              </a:rPr>
              <a:t>Андријана Димитријевић</a:t>
            </a:r>
          </a:p>
          <a:p>
            <a:pPr algn="r"/>
            <a:r>
              <a:rPr lang="sr-Cyrl-RS" sz="1600" i="1" dirty="0">
                <a:solidFill>
                  <a:schemeClr val="bg1"/>
                </a:solidFill>
              </a:rPr>
              <a:t>Децембар 2023</a:t>
            </a:r>
          </a:p>
          <a:p>
            <a:pPr algn="r"/>
            <a:r>
              <a:rPr lang="sr-Cyrl-RS" sz="1600" i="1" dirty="0">
                <a:solidFill>
                  <a:schemeClr val="bg1"/>
                </a:solidFill>
              </a:rPr>
              <a:t>Златибор</a:t>
            </a:r>
          </a:p>
          <a:p>
            <a:pPr algn="ctr"/>
            <a:endParaRPr lang="sr-Latn-RS" sz="1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260648"/>
            <a:ext cx="6178119" cy="14210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РЕГУЛАТИВА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НАРОДНЕ БАНКЕ СРБИЈЕ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3997" y="1412776"/>
            <a:ext cx="6198078" cy="4968552"/>
          </a:xfrm>
        </p:spPr>
        <p:txBody>
          <a:bodyPr anchor="ctr">
            <a:normAutofit/>
          </a:bodyPr>
          <a:lstStyle/>
          <a:p>
            <a:pPr marL="400050" lvl="1" indent="0" algn="ctr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sr-Cyrl-RS" sz="1900" dirty="0">
                <a:latin typeface="Times New Roman" panose="02020603050405020304" pitchFamily="18" charset="0"/>
              </a:rPr>
              <a:t>НБС донела две одлуке које уређују област поверавања активности трећим лицима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ru-RU" sz="1900" dirty="0">
                <a:latin typeface="Times New Roman" panose="02020603050405020304" pitchFamily="18" charset="0"/>
              </a:rPr>
              <a:t>Одлукa о условима и начину поверавања активности у вези са информационим системом финансијске институције трећим лицима </a:t>
            </a:r>
            <a:r>
              <a:rPr lang="sr-Cyrl-RS" sz="1900" dirty="0">
                <a:latin typeface="Times New Roman" panose="02020603050405020304" pitchFamily="18" charset="0"/>
              </a:rPr>
              <a:t>( Службени гласник РС, бр. 100/23) – примена од 1. марта 2024. године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sr-Cyrl-RS" sz="1900" dirty="0">
                <a:latin typeface="Times New Roman" panose="02020603050405020304" pitchFamily="18" charset="0"/>
              </a:rPr>
              <a:t>Одлука о управљању ризицима који настају по основу активности које је банка поверила трећим лицима (</a:t>
            </a:r>
            <a:r>
              <a:rPr lang="ru-RU" sz="1900" dirty="0">
                <a:latin typeface="Times New Roman" panose="02020603050405020304" pitchFamily="18" charset="0"/>
              </a:rPr>
              <a:t>„Службени гласник РС“, бр. 77/2023)</a:t>
            </a:r>
            <a:r>
              <a:rPr lang="sr-Cyrl-RS" sz="1900" dirty="0">
                <a:latin typeface="Times New Roman" panose="02020603050405020304" pitchFamily="18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sr-Cyrl-RS" sz="1800" dirty="0">
              <a:highlight>
                <a:srgbClr val="FFFF00"/>
              </a:highlight>
              <a:latin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15F44-D3E9-0AF3-2885-15303EB47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8526" b="13059"/>
          <a:stretch/>
        </p:blipFill>
        <p:spPr>
          <a:xfrm flipH="1">
            <a:off x="6465356" y="3140094"/>
            <a:ext cx="1462672" cy="59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97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188640"/>
            <a:ext cx="5605629" cy="14930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САДРЖАЈ ОДЛУКЕ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44824"/>
            <a:ext cx="6212078" cy="4392487"/>
          </a:xfrm>
        </p:spPr>
        <p:txBody>
          <a:bodyPr anchor="ctr">
            <a:no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Уводне одредбе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Појам и обим поверавања активности у вези са информационим системом трећим лицима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Одговорност за управљање повереним активностима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Оквир за управљање повереним активностима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Управљање ризицима који произилазе из поверених активности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Поступак поверавања активности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Поступак потповеравања активности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Поверавање активности коришћењем клауд услуга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Надзор над повереним активностима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Евиденција поверених активности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Прелазне и завршне одредбе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15F44-D3E9-0AF3-2885-15303EB47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6203" r="29290" b="1"/>
          <a:stretch/>
        </p:blipFill>
        <p:spPr>
          <a:xfrm flipH="1">
            <a:off x="6732240" y="2857272"/>
            <a:ext cx="996901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5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УВОДНЕ ОДРЕДБЕ ОДЛУКЕ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15" y="2132856"/>
            <a:ext cx="5605628" cy="3883315"/>
          </a:xfrm>
        </p:spPr>
        <p:txBody>
          <a:bodyPr anchor="ctr">
            <a:norm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ређују услове и начин поверавања активности у вези са ИС ФИ,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начин управљања повереним активностима</a:t>
            </a:r>
            <a:endParaRPr lang="sr-Latn-R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dirty="0">
                <a:latin typeface="Times New Roman" panose="02020603050405020304" pitchFamily="18" charset="0"/>
              </a:rPr>
              <a:t>Нови појмови у циљу прецизнијег дефинисања:    </a:t>
            </a:r>
          </a:p>
          <a:p>
            <a:pPr lvl="1"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потповеравање активности, </a:t>
            </a:r>
          </a:p>
          <a:p>
            <a:pPr lvl="1"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клауд услуге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пружалац услуг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</a:p>
          <a:p>
            <a:pPr lvl="1"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потпружалац услуг</a:t>
            </a: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</a:t>
            </a: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lvl="1" algn="just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15F44-D3E9-0AF3-2885-15303EB47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6203" r="29290" b="1"/>
          <a:stretch/>
        </p:blipFill>
        <p:spPr>
          <a:xfrm flipH="1">
            <a:off x="6628648" y="2865141"/>
            <a:ext cx="1039695" cy="11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06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332656"/>
            <a:ext cx="6348736" cy="134899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ПОВЕРАВАЊЕ АКТИВНОСТИ</a:t>
            </a:r>
            <a:b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ПОЈАМ И ОБИМ</a:t>
            </a:r>
            <a:b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744" y="1268760"/>
            <a:ext cx="5934337" cy="4752528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sr-Cyrl-R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dirty="0">
                <a:latin typeface="Times New Roman" panose="02020603050405020304" pitchFamily="18" charset="0"/>
              </a:rPr>
              <a:t>развој, одржавање и управљање ресурсима ИС 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dirty="0">
                <a:latin typeface="Times New Roman" panose="02020603050405020304" pitchFamily="18" charset="0"/>
              </a:rPr>
              <a:t>развој и одржавање пословних апликација које утичу на критичне/кључне пословне процесе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dirty="0">
                <a:latin typeface="Times New Roman" panose="02020603050405020304" pitchFamily="18" charset="0"/>
              </a:rPr>
              <a:t>обраду и/или чување података којима ФИ располаже а који се односе на њено пословање и/или приступ тим подацима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sr-Cyrl-RS" sz="2900" dirty="0">
                <a:latin typeface="Times New Roman" panose="02020603050405020304" pitchFamily="18" charset="0"/>
              </a:rPr>
              <a:t>услуге провере безбедности ИС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sr-Cyrl-RS" sz="2900" dirty="0">
                <a:latin typeface="Times New Roman" panose="02020603050405020304" pitchFamily="18" charset="0"/>
              </a:rPr>
              <a:t>послове обављања унутрашње ревизије </a:t>
            </a:r>
          </a:p>
          <a:p>
            <a:pPr lvl="0" algn="just">
              <a:lnSpc>
                <a:spcPct val="110000"/>
              </a:lnSpc>
              <a:spcBef>
                <a:spcPct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dirty="0">
                <a:latin typeface="Times New Roman" panose="02020603050405020304" pitchFamily="18" charset="0"/>
              </a:rPr>
              <a:t>поверавање активности лицима повезаним с финансијском институцијом имовинским и управљачким односима</a:t>
            </a: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0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332656"/>
            <a:ext cx="6348736" cy="134899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ПОВЕРАВАЊЕ АКТИВНОСТИ</a:t>
            </a:r>
            <a:b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ПОЈАМ И ОБИМ</a:t>
            </a:r>
            <a:b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744" y="1268760"/>
            <a:ext cx="5934337" cy="4752528"/>
          </a:xfrm>
        </p:spPr>
        <p:txBody>
          <a:bodyPr anchor="ctr">
            <a:normAutofit fontScale="25000" lnSpcReduction="20000"/>
          </a:bodyPr>
          <a:lstStyle/>
          <a:p>
            <a:pPr marL="0" lvl="0" indent="0" algn="just">
              <a:lnSpc>
                <a:spcPct val="90000"/>
              </a:lnSpc>
              <a:buNone/>
            </a:pPr>
            <a:endParaRPr lang="en-US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90000"/>
              </a:lnSpc>
              <a:buNone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Није поверавање активности: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глобалних сервиса за финансијску комуникацију (нпр. SWIFT) ако се кључни ресурси ИС налазе унутар финансијске институције,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пружања информација о тржишту (Bloomberg, Reuters и др.),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услуга глобалне мрежне инфраструктуре (Visa, MasterCard и др.) и телекомуникационих услуга,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софтвера који је као готово решење комерцијално доступан на тржишту и не захтева прилагођавања </a:t>
            </a:r>
            <a:r>
              <a:rPr lang="sr-Latn-R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off-the-shelf</a:t>
            </a:r>
            <a:r>
              <a:rPr lang="sr-Latn-R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sr-Latn-R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sr-Cyrl-R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ПРИБАВИТИ МИШЉЕЊЕ НБС</a:t>
            </a: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3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476672"/>
            <a:ext cx="6348736" cy="12049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ПОВЕРАВАЊЕ АКТИВНОСТИ ПО </a:t>
            </a:r>
            <a:b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ОДЛУЦИ О ПОВЕРАВАЊУ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20" y="1916832"/>
            <a:ext cx="5899203" cy="4336232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 не може поверити: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роцес доношења стратегије развоја ИС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роцес успостављања политика и процедура за управљање ИС, као и за његово ревидирање и унапређење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делегирање овлашћења и одговорности својих органа управљања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80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ОДГОВОРНОСТ ЗА УПРАВЉАЊЕ ПОВЕРЕНИМ АКТИВНОСТИМА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21" y="1916832"/>
            <a:ext cx="6348735" cy="3600400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sr-Cyrl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Надлежни органи управљања имају потпуну одговорност за: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ефикасну примену одлуке,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усклађеност и примену регулаторних захтева,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управљање ризицима повезаним с повереним активностима,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праћење поверених активности и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над истим, 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адекватну организациону структуру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2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ОКВИР ЗА УПРАВЉАЊЕ ПОВЕРЕНИМ АКТИВНОСТИМА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139" y="1484784"/>
            <a:ext cx="6043217" cy="403244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sr-Cyrl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Подразумева да је ФИ поступак поверавања активности:</a:t>
            </a:r>
          </a:p>
          <a:p>
            <a:pPr marL="0" indent="0">
              <a:lnSpc>
                <a:spcPct val="110000"/>
              </a:lnSpc>
              <a:buNone/>
            </a:pPr>
            <a:endParaRPr lang="sr-Cyrl-R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уредила унутрашњим актом/има,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успоставила континуирани надзор над обављањем поверених активности</a:t>
            </a: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утврдила запослене који су одговорни за праћење поверених активности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03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УПРАВЉАЊЕ РИЗИЦИМА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КОЈИ ПРОИЗЛАЗЕ ИЗ ПОВЕРЕНИХ АКТИВНОСТИ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484784"/>
            <a:ext cx="6465356" cy="468573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процене ризика потребно је идентификовати:</a:t>
            </a:r>
          </a:p>
          <a:p>
            <a:pPr marL="0" indent="0">
              <a:lnSpc>
                <a:spcPct val="110000"/>
              </a:lnSpc>
              <a:buNone/>
            </a:pPr>
            <a:endParaRPr lang="sr-Cyrl-R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ресурсе ИС на које утичу те активности</a:t>
            </a: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ризике који проистичу из поверавања активности пружаоцу услуга кога није једноставно заменити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ризике који су повезани с већим бројем уговора закључених са истим пружаоцем услуга.</a:t>
            </a: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76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87480"/>
            <a:ext cx="6649883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ПОСТУПАК ПОВЕРАВАЊА АКТИВНОСТИ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916832"/>
            <a:ext cx="6205093" cy="331236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Обухвата све фазе животног циклуса уговора о поверавању активности: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обавезе и дужности ФИ пре закључења уговора,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током трајања уговора и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након његовог престанка,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дефинисање излазне стратегије додатно уређено</a:t>
            </a: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5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687480"/>
            <a:ext cx="6649883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ПОСТУПАК ПОВЕРАВАЊА АКТИВНОСТИ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6312597" cy="3312368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Излазна стратегија: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критеријуме на основу којих се доноси одлука за спровођење ове стратегије,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одговорност за њено спровођење,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потребних финансијских и људских ресурса у циљу спровођења ове стратегије,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обезбеђење услова за наставак обављања поверених активности</a:t>
            </a:r>
            <a:endParaRPr lang="sr-Cyrl-R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sr-Latn-RS" sz="1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7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80" y="188640"/>
            <a:ext cx="6920055" cy="14930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ПОСТУПАК ПОВЕРАВАЊА АКТИВНОСТИ</a:t>
            </a:r>
            <a:endParaRPr lang="sr-Latn-R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492896"/>
            <a:ext cx="6144080" cy="273630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Уговорне одредбе - тачка 18. Одлуке таксативно наводи шта сваки уговор нарочито садржи: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прецизан  и детаљан опис поверене активности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утврђује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обавеза пружаоца услуга тако да поверавањем активности не угрози ИС ФИ, обавља активности у складу са политиком безбедности, обезбеди динамику тестирања планова континуитета и заштита података, </a:t>
            </a:r>
            <a:endParaRPr lang="sr-Latn-RS" sz="1600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уређује могућност потповеравања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једнострани раскид по налогу НБС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несметано вршење непосредне контроле обављања поверених активности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утврђују локације на којима ће се обављати поверена активност и локације на којима ће се обрађивати и чувати подаци ФИ у вези с повереном активношћу, као и обавеза пружаоца услуга да обавести ФИ о промени тих локација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уређује начин приступа ИС ФИ, односно начин управљања правима приступа када је то неопходно за пружање услуге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600" dirty="0">
                <a:latin typeface="Times New Roman" panose="02020603050405020304" pitchFamily="18" charset="0"/>
                <a:cs typeface="Arial" panose="020B0604020202020204" pitchFamily="34" charset="0"/>
              </a:rPr>
              <a:t>и др.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50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380" y="687480"/>
            <a:ext cx="6920055" cy="9941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ОБАВЕШТАВАЊЕ НБС О ПОВЕРЕНИМ/ПОТПОВЕРЕНИМ АКТИВНОСТИМА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6312597" cy="417646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разлику од Одлуке о минималним стандардима</a:t>
            </a:r>
          </a:p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обавештење се доставља уз прописани образац,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НБС цени да ли поверавање активности пружаоцу услуга може довести до концентрације учесника на тржишту услуга информационих технологија,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процена ризика код сложених ланаца потповеравања,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нема нових документа за достављање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72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87480"/>
            <a:ext cx="6865907" cy="994172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ПОСТУПАК ПОВЕРАВАЊА/ПОТПОВЕРАВАЊА АКТИВНОСТИ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6312597" cy="4176464"/>
          </a:xfrm>
        </p:spPr>
        <p:txBody>
          <a:bodyPr anchor="ctr"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Образац на коме се пријављује поверавање/потповеравање активности садржи: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 активности,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информација да ли је критични/кључни пословни процес,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информације о клауд услугама,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 на који се активност поверава,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држава/е у којој се обављају поверене активности,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држава/е где се налазе подаци,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 подаци о пружаоцу услуга/потпружаоцу услуга (ново је интернет адреса),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 подаци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4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ПОВЕРАВАЊЕ АКТИВНОСТИ КОРИШЋЕЊЕМ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КЛАУД УСЛУГА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916832"/>
            <a:ext cx="6036577" cy="4176464"/>
          </a:xfrm>
        </p:spPr>
        <p:txBody>
          <a:bodyPr anchor="ctr">
            <a:normAutofit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део који се додатно уређује овом Одлуком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одела улога и одговорности за информациону безбедност  између ФИ и пружаоца клауд услуга,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одговорности за одржавање хардверских и софтверских компоненти,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посебно је дат значај ризицима који проистичу из овог поверавања,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начин управљања инцидентима тако да се утврде поступци и улоге за решавање инцидента,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безбедан механизам аутентификације,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енкрипција података у преносу, приликом складиштења и приликом израде резервних копија података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0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87480"/>
            <a:ext cx="6721891" cy="9941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ПОВЕРАВАЊЕ АКТИВНОСТИ КОРИШЋЕЊЕМ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КЛАУД УСЛУГА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4744"/>
            <a:ext cx="6144081" cy="4968552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процене ризика посебно узети у обзир: </a:t>
            </a:r>
          </a:p>
          <a:p>
            <a:pPr lvl="1"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 имплементације клауд услуга, </a:t>
            </a:r>
          </a:p>
          <a:p>
            <a:pPr lvl="1"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клауд услуге, </a:t>
            </a:r>
          </a:p>
          <a:p>
            <a:pPr lvl="1"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утицај миграције података и имплементације ресурса у изабрани тип, </a:t>
            </a:r>
          </a:p>
          <a:p>
            <a:pPr lvl="1">
              <a:lnSpc>
                <a:spcPct val="11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преносивост података као и њихова заштита при преносу и чувању у клауду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излазна стратегија је другачија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обавеза да се уреди власништво података, начин приступа подацима и сервисима, преузимање података и адекватно брисање тих података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44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НАД ПОВЕРЕНИМ АКТИВНОСТИМА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916832"/>
            <a:ext cx="6108585" cy="4176464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даље је обавеза да ФИ обезбеди: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благовремен и неограничен приступ документацији и подацима у вези с повереним активностима,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несметано вршење непосредне контроле обављања поверених активности у просторијама пружаоца или потпружаоца услуга,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одговорност у целини за активности које је поверила пружаоцима услуга,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редовно вршење надзора над пруженим услугама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51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НАД ПОВЕРЕНИМ АКТИВНОСТИМА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44824"/>
            <a:ext cx="6129567" cy="4248472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Једном годишње је потребно извршити: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нализу сваког пружаоца услуга која се односи на његову способност пружања услуга,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процену ризика информационог система у односу на поверене активности,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процену да ли прекиди у пружању или неодговарајући ниво пружене услуге могу имати негативан утицај на континуитет пословања,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анализу успешности претходне сарадње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89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87480"/>
            <a:ext cx="6793899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ЕВИДЕНЦИЈА ПОВЕРЕНИХ АКТИВНОСТИ 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6312597" cy="4176464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Садржи: </a:t>
            </a:r>
          </a:p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sr-Cyrl-R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рој уговора о поверавању активности,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датуме закључења, евентуалне измене и престанка важења уговора,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класификацију поверене активности(нпр. одржавање хардверске опреме, имплементација софтверских компоненти, и др.),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информацију да ли поверена активност утиче на критичне/кључне пословне процесе,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информације о потповереним активностима,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08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87480"/>
            <a:ext cx="6793899" cy="9941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ПРЕЛАЗНЕ И ЗАВРШНЕ ОДРЕДБЕ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1777" y="1484784"/>
            <a:ext cx="6205093" cy="4669103"/>
          </a:xfrm>
        </p:spPr>
        <p:txBody>
          <a:bodyPr anchor="ctr">
            <a:no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Одлука ступила на снагу у новембру 2023. године примењује се од 1. марта 2024. године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</a:t>
            </a: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од 6 месеци од дана ступања на снагу да ФИ ускладе унутрашње акте са одредбама Одлуке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говори при првој измени, а најкасније до 31. децембра 2024. године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даном примене престају да важе одредбе </a:t>
            </a:r>
            <a:r>
              <a:rPr kumimoji="0" lang="sr-Cyrl-R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тач</a:t>
            </a:r>
            <a:r>
              <a:rPr kumimoji="0" lang="sr-Cyrl-R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40 до 48а. Одлуке о минималним стандардима управљања </a:t>
            </a:r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информационим системом ФИ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05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FBA-0FC1-EA40-0BE6-4A7169AA2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6348736" cy="994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ЦИЉЕВИ И ОЧЕКИВАЊА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ДОНОШЕЊЕМ НОВОГ ПРОПИСА</a:t>
            </a:r>
            <a:endParaRPr lang="sr-Latn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0378-5BC2-E37A-0CBC-5417904E1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6312597" cy="4176464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ДОДАТНО ОСИГУРАТИ механизме управљања ИС финансијске институције као и управљање ризиком тог система који произлази из поверених активности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ПОСПЕШИТИ сигурније и стабилније пословање финансијских институција у делу поверавања активности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ПРЕЦИЗНИЈЕ РЕГУЛИСАТИ УГОВОРНИ ОДНОС - како између ФИ и пружаоца услуга тако и између пружаоца услуга и потпружаоца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ОМОГУЋИТИ једноставније поступање ФИ приликом доставе обавештења о поверавању активности Народној банци Србије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ОБУХВАТИТИ одговоре на питања ФИ која се неретко постављају у пракси</a:t>
            </a:r>
          </a:p>
          <a:p>
            <a:pPr marL="0" indent="0">
              <a:lnSpc>
                <a:spcPct val="110000"/>
              </a:lnSpc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404C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4867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8" descr="Close-up of hands shaking in front of a world map&#10;&#10;Description automatically generated">
            <a:extLst>
              <a:ext uri="{FF2B5EF4-FFF2-40B4-BE49-F238E27FC236}">
                <a16:creationId xmlns:a16="http://schemas.microsoft.com/office/drawing/2014/main" id="{CE115F44-D3E9-0AF3-2885-15303EB47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6465356" y="3058402"/>
            <a:ext cx="1462672" cy="75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60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9548E-EC9D-7258-F6D0-427DD5175A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sr-Cyrl-RS" dirty="0"/>
            </a:br>
            <a:r>
              <a:rPr lang="sr-Cyrl-RS" dirty="0"/>
              <a:t>Златибор 2023</a:t>
            </a:r>
            <a:endParaRPr lang="sr-Latn-R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AF243-DF35-B464-F228-7AFA4EDE06CF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-828600" y="2420888"/>
            <a:ext cx="9972600" cy="1944216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         ХВАЛА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         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R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         ПАЖЊИ!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72232296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NBS-master4(3)</Template>
  <TotalTime>2281</TotalTime>
  <Words>1360</Words>
  <Application>Microsoft Office PowerPoint</Application>
  <PresentationFormat>On-screen Show (4:3)</PresentationFormat>
  <Paragraphs>208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Tahoma</vt:lpstr>
      <vt:lpstr>Times New Roman</vt:lpstr>
      <vt:lpstr>Wingdings</vt:lpstr>
      <vt:lpstr>Default Design</vt:lpstr>
      <vt:lpstr>PowerPoint Presentation</vt:lpstr>
      <vt:lpstr> РЕГУЛАТИВА  НАРОДНЕ БАНКЕ СРБИЈЕ</vt:lpstr>
      <vt:lpstr>САДРЖАЈ ОДЛУКЕ</vt:lpstr>
      <vt:lpstr>УВОДНЕ ОДРЕДБЕ ОДЛУКЕ  </vt:lpstr>
      <vt:lpstr>ПОВЕРАВАЊЕ АКТИВНОСТИ ПОЈАМ И ОБИМ </vt:lpstr>
      <vt:lpstr>ПОВЕРАВАЊЕ АКТИВНОСТИ ПОЈАМ И ОБИМ </vt:lpstr>
      <vt:lpstr>ПОВЕРАВАЊЕ АКТИВНОСТИ ПО  ОДЛУЦИ О ПОВЕРАВАЊУ</vt:lpstr>
      <vt:lpstr>ОДГОВОРНОСТ ЗА УПРАВЉАЊЕ ПОВЕРЕНИМ АКТИВНОСТИМА</vt:lpstr>
      <vt:lpstr>ОКВИР ЗА УПРАВЉАЊЕ ПОВЕРЕНИМ АКТИВНОСТИМА</vt:lpstr>
      <vt:lpstr>УПРАВЉАЊЕ РИЗИЦИМА  КОЈИ ПРОИЗЛАЗЕ ИЗ ПОВЕРЕНИХ АКТИВНОСТИ</vt:lpstr>
      <vt:lpstr>ПОСТУПАК ПОВЕРАВАЊА АКТИВНОСТИ</vt:lpstr>
      <vt:lpstr>ПОСТУПАК ПОВЕРАВАЊА АКТИВНОСТИ</vt:lpstr>
      <vt:lpstr>ПОСТУПАК ПОВЕРАВАЊА АКТИВНОСТИ</vt:lpstr>
      <vt:lpstr>ОБАВЕШТАВАЊЕ НБС О ПОВЕРЕНИМ/ПОТПОВЕРЕНИМ АКТИВНОСТИМА</vt:lpstr>
      <vt:lpstr>ПОСТУПАК ПОВЕРАВАЊА/ПОТПОВЕРАВАЊА АКТИВНОСТИ</vt:lpstr>
      <vt:lpstr>ПОВЕРАВАЊЕ АКТИВНОСТИ КОРИШЋЕЊЕМ  КЛАУД УСЛУГА</vt:lpstr>
      <vt:lpstr>ПОВЕРАВАЊЕ АКТИВНОСТИ КОРИШЋЕЊЕМ  КЛАУД УСЛУГА</vt:lpstr>
      <vt:lpstr>НАДЗОР НАД ПОВЕРЕНИМ АКТИВНОСТИМА</vt:lpstr>
      <vt:lpstr>НАДЗОР НАД ПОВЕРЕНИМ АКТИВНОСТИМА</vt:lpstr>
      <vt:lpstr>ЕВИДЕНЦИЈА ПОВЕРЕНИХ АКТИВНОСТИ </vt:lpstr>
      <vt:lpstr>ПРЕЛАЗНЕ И ЗАВРШНЕ ОДРЕДБЕ</vt:lpstr>
      <vt:lpstr>ЦИЉЕВИ И ОЧЕКИВАЊА ДОНОШЕЊЕМ НОВОГ ПРОПИСА</vt:lpstr>
      <vt:lpstr> Златибор 2023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Andrijana Dimitrijevic</dc:creator>
  <cp:keywords>[SEC=JAVNO]</cp:keywords>
  <cp:lastModifiedBy>Andrijana Dimitrijevic</cp:lastModifiedBy>
  <cp:revision>45</cp:revision>
  <dcterms:created xsi:type="dcterms:W3CDTF">2023-09-11T13:16:39Z</dcterms:created>
  <dcterms:modified xsi:type="dcterms:W3CDTF">2023-12-04T14:21:04Z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ProtectiveMarkingValue_Header">
    <vt:lpwstr>ЈАВНО</vt:lpwstr>
  </property>
  <property fmtid="{D5CDD505-2E9C-101B-9397-08002B2CF9AE}" pid="3" name="PM_Caveats_Count">
    <vt:lpwstr>0</vt:lpwstr>
  </property>
  <property fmtid="{D5CDD505-2E9C-101B-9397-08002B2CF9AE}" pid="4" name="PM_ProtectiveMarkingValue_Footer">
    <vt:lpwstr>ЈАВНО</vt:lpwstr>
  </property>
  <property fmtid="{D5CDD505-2E9C-101B-9397-08002B2CF9AE}" pid="5" name="PM_Originator_Hash_SHA1">
    <vt:lpwstr>D808E3B17014AC633843DE69503DB29B6C3C54B0</vt:lpwstr>
  </property>
  <property fmtid="{D5CDD505-2E9C-101B-9397-08002B2CF9AE}" pid="6" name="PM_SecurityClassification">
    <vt:lpwstr>JAVNO</vt:lpwstr>
  </property>
  <property fmtid="{D5CDD505-2E9C-101B-9397-08002B2CF9AE}" pid="7" name="PM_DisplayValueSecClassificationWithQualifier">
    <vt:lpwstr>ЈАВНО</vt:lpwstr>
  </property>
  <property fmtid="{D5CDD505-2E9C-101B-9397-08002B2CF9AE}" pid="8" name="PM_Qualifier">
    <vt:lpwstr/>
  </property>
  <property fmtid="{D5CDD505-2E9C-101B-9397-08002B2CF9AE}" pid="9" name="PM_Hash_SHA1">
    <vt:lpwstr>BDE3CB1ACB9A76F8965B84FC833BB2C7D604F043</vt:lpwstr>
  </property>
  <property fmtid="{D5CDD505-2E9C-101B-9397-08002B2CF9AE}" pid="10" name="PM_ProtectiveMarkingImage_Header">
    <vt:lpwstr>C:\Program Files\Common Files\janusNET Shared\janusSEAL\Images\DocumentSlashBlue.png</vt:lpwstr>
  </property>
  <property fmtid="{D5CDD505-2E9C-101B-9397-08002B2CF9AE}" pid="11" name="PM_InsertionValue">
    <vt:lpwstr>JAVNO</vt:lpwstr>
  </property>
  <property fmtid="{D5CDD505-2E9C-101B-9397-08002B2CF9AE}" pid="12" name="PM_ProtectiveMarkingImage_Footer">
    <vt:lpwstr>C:\Program Files\Common Files\janusNET Shared\janusSEAL\Images\DocumentSlashBlue.png</vt:lpwstr>
  </property>
  <property fmtid="{D5CDD505-2E9C-101B-9397-08002B2CF9AE}" pid="13" name="PM_Namespace">
    <vt:lpwstr>NBS</vt:lpwstr>
  </property>
  <property fmtid="{D5CDD505-2E9C-101B-9397-08002B2CF9AE}" pid="14" name="PM_Version">
    <vt:lpwstr>v2</vt:lpwstr>
  </property>
  <property fmtid="{D5CDD505-2E9C-101B-9397-08002B2CF9AE}" pid="15" name="PM_Originating_FileId">
    <vt:lpwstr>F60B74604D514F838F4C049446C7BFD2</vt:lpwstr>
  </property>
  <property fmtid="{D5CDD505-2E9C-101B-9397-08002B2CF9AE}" pid="16" name="PM_OriginationTimeStamp">
    <vt:lpwstr>2023-09-11T14:26:14Z</vt:lpwstr>
  </property>
  <property fmtid="{D5CDD505-2E9C-101B-9397-08002B2CF9AE}" pid="17" name="PM_Hash_Version">
    <vt:lpwstr>2016.1</vt:lpwstr>
  </property>
  <property fmtid="{D5CDD505-2E9C-101B-9397-08002B2CF9AE}" pid="18" name="PM_Hash_Salt_Prev">
    <vt:lpwstr>9D5317D04C0C5B5091A2F4462E1EC621</vt:lpwstr>
  </property>
  <property fmtid="{D5CDD505-2E9C-101B-9397-08002B2CF9AE}" pid="19" name="PM_Hash_Salt">
    <vt:lpwstr>9D5317D04C0C5B5091A2F4462E1EC621</vt:lpwstr>
  </property>
  <property fmtid="{D5CDD505-2E9C-101B-9397-08002B2CF9AE}" pid="20" name="PM_PrintOutPlacement_PPT">
    <vt:lpwstr/>
  </property>
</Properties>
</file>